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77" r:id="rId2"/>
    <p:sldId id="306" r:id="rId3"/>
    <p:sldId id="281" r:id="rId4"/>
    <p:sldId id="305" r:id="rId5"/>
    <p:sldId id="304" r:id="rId6"/>
    <p:sldId id="289" r:id="rId7"/>
    <p:sldId id="292" r:id="rId8"/>
    <p:sldId id="298" r:id="rId9"/>
    <p:sldId id="299" r:id="rId10"/>
    <p:sldId id="300" r:id="rId11"/>
    <p:sldId id="290" r:id="rId12"/>
    <p:sldId id="286" r:id="rId13"/>
    <p:sldId id="288" r:id="rId14"/>
    <p:sldId id="293" r:id="rId15"/>
    <p:sldId id="287" r:id="rId16"/>
    <p:sldId id="294" r:id="rId17"/>
    <p:sldId id="296" r:id="rId18"/>
    <p:sldId id="297" r:id="rId19"/>
    <p:sldId id="284" r:id="rId20"/>
    <p:sldId id="301" r:id="rId21"/>
    <p:sldId id="302" r:id="rId22"/>
    <p:sldId id="303" r:id="rId23"/>
    <p:sldId id="29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7FB8"/>
    <a:srgbClr val="41B6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1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41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59EF-BFC8-4946-8370-9019F42D75D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DDB7CC-50CB-4695-B9A8-1696870372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877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999858"/>
            <a:ext cx="9144000" cy="2050992"/>
          </a:xfrm>
        </p:spPr>
        <p:txBody>
          <a:bodyPr anchor="ctr">
            <a:normAutofit/>
          </a:bodyPr>
          <a:lstStyle>
            <a:lvl1pPr algn="ctr">
              <a:defRPr sz="3600" b="0">
                <a:solidFill>
                  <a:srgbClr val="0070C0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768697"/>
            <a:ext cx="9144000" cy="113659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rgbClr val="0070C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585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8557"/>
          </a:xfrm>
        </p:spPr>
        <p:txBody>
          <a:bodyPr>
            <a:normAutofit/>
          </a:bodyPr>
          <a:lstStyle>
            <a:lvl1pPr>
              <a:defRPr sz="3600" b="0">
                <a:solidFill>
                  <a:srgbClr val="2C7FB8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10515600" cy="4693539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Inhaltsplatzhalter 2"/>
          <p:cNvSpPr>
            <a:spLocks noGrp="1"/>
          </p:cNvSpPr>
          <p:nvPr>
            <p:ph idx="13"/>
          </p:nvPr>
        </p:nvSpPr>
        <p:spPr>
          <a:xfrm>
            <a:off x="838200" y="6093152"/>
            <a:ext cx="10515600" cy="383789"/>
          </a:xfrm>
        </p:spPr>
        <p:txBody>
          <a:bodyPr>
            <a:normAutofit/>
          </a:bodyPr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0432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701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  <p:sp>
        <p:nvSpPr>
          <p:cNvPr id="5" name="Titel 1"/>
          <p:cNvSpPr>
            <a:spLocks noGrp="1"/>
          </p:cNvSpPr>
          <p:nvPr>
            <p:ph type="ctrTitle"/>
          </p:nvPr>
        </p:nvSpPr>
        <p:spPr>
          <a:xfrm>
            <a:off x="1524000" y="1418602"/>
            <a:ext cx="9144000" cy="1632248"/>
          </a:xfrm>
        </p:spPr>
        <p:txBody>
          <a:bodyPr anchor="ctr">
            <a:normAutofit/>
          </a:bodyPr>
          <a:lstStyle>
            <a:lvl1pPr algn="ctr">
              <a:defRPr sz="2800" b="1">
                <a:solidFill>
                  <a:srgbClr val="0070C0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6" name="Untertitel 2"/>
          <p:cNvSpPr>
            <a:spLocks noGrp="1"/>
          </p:cNvSpPr>
          <p:nvPr>
            <p:ph type="subTitle" idx="1"/>
          </p:nvPr>
        </p:nvSpPr>
        <p:spPr>
          <a:xfrm>
            <a:off x="1524000" y="3050850"/>
            <a:ext cx="9144000" cy="11365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rgbClr val="0070C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5768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048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4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758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850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28C6F-C2A5-4768-AF4D-410B49DEF7B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2C5B3-55CE-49A3-9734-557BCCCCA6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620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kern="1200" dirty="0">
          <a:solidFill>
            <a:srgbClr val="2C7FB8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gplot2.tidyverse.org/reference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/" TargetMode="External"/><Relationship Id="rId2" Type="http://schemas.openxmlformats.org/officeDocument/2006/relationships/hyperlink" Target="https://www.r-project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ambwf/Data-perspectives-on-global-greenhouse-gas-emissions-cours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Emissions data &amp; coding in R</a:t>
            </a:r>
            <a:endParaRPr lang="en-US" dirty="0"/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William Lamb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623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Libraries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Libraries are packages of functions supported by the development community</a:t>
            </a:r>
          </a:p>
          <a:p>
            <a:r>
              <a:rPr lang="en-US" dirty="0" err="1" smtClean="0"/>
              <a:t>Tidyverse</a:t>
            </a:r>
            <a:r>
              <a:rPr lang="en-US" dirty="0" smtClean="0"/>
              <a:t> is a library</a:t>
            </a:r>
          </a:p>
          <a:p>
            <a:r>
              <a:rPr lang="en-US" dirty="0" smtClean="0"/>
              <a:t>You can install a library easily by typing in the command line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/>
              <a:t>install.packages</a:t>
            </a:r>
            <a:r>
              <a:rPr lang="en-US" sz="1600" dirty="0"/>
              <a:t>('</a:t>
            </a:r>
            <a:r>
              <a:rPr lang="en-US" sz="1600" dirty="0" err="1"/>
              <a:t>tidyverse</a:t>
            </a:r>
            <a:r>
              <a:rPr lang="en-US" sz="1600" dirty="0" smtClean="0"/>
              <a:t>')</a:t>
            </a:r>
          </a:p>
          <a:p>
            <a:endParaRPr lang="en-US" dirty="0" smtClean="0"/>
          </a:p>
          <a:p>
            <a:r>
              <a:rPr lang="en-US" dirty="0" smtClean="0"/>
              <a:t>Then you need to load it at the beginning of your script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/>
              <a:t>library(</a:t>
            </a:r>
            <a:r>
              <a:rPr lang="en-US" sz="1600" dirty="0" err="1"/>
              <a:t>tidyverse</a:t>
            </a:r>
            <a:r>
              <a:rPr lang="en-US" sz="1600" dirty="0"/>
              <a:t>)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71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Problem: most coding involves a sequence of multiple actions, how can we keep these visually and conceptually clear?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 smtClean="0"/>
              <a:t>plot_data_gases</a:t>
            </a:r>
            <a:r>
              <a:rPr lang="en-US" sz="1600" dirty="0" smtClean="0"/>
              <a:t> </a:t>
            </a:r>
            <a:r>
              <a:rPr lang="en-US" sz="1600" dirty="0"/>
              <a:t>&lt;- </a:t>
            </a:r>
            <a:r>
              <a:rPr lang="en-US" sz="1600" dirty="0" err="1" smtClean="0"/>
              <a:t>data_ghg</a:t>
            </a:r>
            <a:r>
              <a:rPr lang="en-US" sz="1600" dirty="0" smtClean="0"/>
              <a:t> %&gt;%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smtClean="0"/>
              <a:t>filter(year&gt;=1990) %&gt;%</a:t>
            </a:r>
          </a:p>
          <a:p>
            <a:pPr marL="0" indent="0">
              <a:buNone/>
            </a:pPr>
            <a:r>
              <a:rPr lang="en-US" sz="1600" dirty="0" smtClean="0"/>
              <a:t>	mutate(CO2=CO2/1e9)</a:t>
            </a:r>
          </a:p>
          <a:p>
            <a:pPr marL="0" indent="0">
              <a:buNone/>
            </a:pPr>
            <a:r>
              <a:rPr lang="en-US" dirty="0" smtClean="0"/>
              <a:t>Is the same as…</a:t>
            </a:r>
          </a:p>
          <a:p>
            <a:pPr marL="0" indent="0">
              <a:buNone/>
            </a:pPr>
            <a:r>
              <a:rPr lang="en-US" sz="1600" dirty="0" err="1" smtClean="0"/>
              <a:t>plot_data_gases</a:t>
            </a:r>
            <a:r>
              <a:rPr lang="en-US" sz="1600" dirty="0" smtClean="0"/>
              <a:t> &lt;- filter(</a:t>
            </a:r>
            <a:r>
              <a:rPr lang="en-US" sz="1600" dirty="0" err="1" smtClean="0"/>
              <a:t>plot_data_gases</a:t>
            </a:r>
            <a:r>
              <a:rPr lang="en-US" sz="1600" dirty="0" smtClean="0"/>
              <a:t>,</a:t>
            </a:r>
            <a:r>
              <a:rPr lang="en-US" sz="1600" dirty="0"/>
              <a:t> year&gt;=1990</a:t>
            </a:r>
            <a:r>
              <a:rPr lang="en-US" sz="1600" dirty="0" smtClean="0"/>
              <a:t>)</a:t>
            </a:r>
          </a:p>
          <a:p>
            <a:pPr marL="0" indent="0">
              <a:buNone/>
            </a:pPr>
            <a:r>
              <a:rPr lang="en-US" sz="1600" dirty="0" err="1"/>
              <a:t>plot_data_gases</a:t>
            </a:r>
            <a:r>
              <a:rPr lang="en-US" sz="1600" dirty="0"/>
              <a:t> &lt;- </a:t>
            </a:r>
            <a:r>
              <a:rPr lang="en-US" sz="1600" dirty="0" smtClean="0"/>
              <a:t>mutate(</a:t>
            </a:r>
            <a:r>
              <a:rPr lang="en-US" sz="1600" dirty="0" err="1" smtClean="0"/>
              <a:t>plot_data_gases</a:t>
            </a:r>
            <a:r>
              <a:rPr lang="en-US" sz="1600" dirty="0" smtClean="0"/>
              <a:t>, CO2=CO2/1e9)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dirty="0" smtClean="0"/>
              <a:t>&lt;- writes the final output to this object</a:t>
            </a:r>
          </a:p>
          <a:p>
            <a:r>
              <a:rPr lang="en-US" dirty="0" smtClean="0"/>
              <a:t>%&gt;% is the pipe which sends the output of the previous operation forwards</a:t>
            </a:r>
          </a:p>
          <a:p>
            <a:r>
              <a:rPr lang="en-US" dirty="0" smtClean="0"/>
              <a:t>Use the shortcut! </a:t>
            </a:r>
            <a:r>
              <a:rPr lang="en-US" b="1" dirty="0" smtClean="0"/>
              <a:t>Ctrl + Shift + M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87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199" y="1195462"/>
            <a:ext cx="4742269" cy="4693539"/>
          </a:xfrm>
        </p:spPr>
        <p:txBody>
          <a:bodyPr>
            <a:normAutofit/>
          </a:bodyPr>
          <a:lstStyle/>
          <a:p>
            <a:r>
              <a:rPr lang="en-US" dirty="0" smtClean="0"/>
              <a:t>Problem: data is not at the right level of aggregation </a:t>
            </a:r>
          </a:p>
          <a:p>
            <a:pPr lvl="1"/>
            <a:r>
              <a:rPr lang="en-US" dirty="0" smtClean="0"/>
              <a:t>Years x sectors x countries x gases</a:t>
            </a:r>
          </a:p>
          <a:p>
            <a:pPr lvl="1"/>
            <a:r>
              <a:rPr lang="en-US" dirty="0" smtClean="0"/>
              <a:t>How to get years x gases?</a:t>
            </a:r>
          </a:p>
          <a:p>
            <a:r>
              <a:rPr lang="en-US" dirty="0" smtClean="0"/>
              <a:t>Use “</a:t>
            </a:r>
            <a:r>
              <a:rPr lang="en-US" dirty="0" err="1" smtClean="0"/>
              <a:t>group_by</a:t>
            </a:r>
            <a:r>
              <a:rPr lang="en-US" dirty="0" smtClean="0"/>
              <a:t>” then “</a:t>
            </a:r>
            <a:r>
              <a:rPr lang="en-US" dirty="0" err="1" smtClean="0"/>
              <a:t>summarise</a:t>
            </a:r>
            <a:r>
              <a:rPr lang="en-US" dirty="0" smtClean="0"/>
              <a:t>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/>
              <a:t>plot_data_gases</a:t>
            </a:r>
            <a:r>
              <a:rPr lang="en-US" sz="1600" dirty="0"/>
              <a:t> &lt;- </a:t>
            </a:r>
            <a:r>
              <a:rPr lang="en-US" sz="1600" dirty="0" err="1"/>
              <a:t>data_ghg</a:t>
            </a:r>
            <a:r>
              <a:rPr lang="en-US" sz="1600" dirty="0"/>
              <a:t> </a:t>
            </a:r>
            <a:r>
              <a:rPr lang="en-US" sz="1600" dirty="0" smtClean="0"/>
              <a:t>%&gt;%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 smtClean="0"/>
              <a:t>group_by</a:t>
            </a:r>
            <a:r>
              <a:rPr lang="en-US" sz="1600" dirty="0" smtClean="0"/>
              <a:t>(year</a:t>
            </a:r>
            <a:r>
              <a:rPr lang="en-US" sz="1600" dirty="0"/>
              <a:t>) </a:t>
            </a:r>
            <a:r>
              <a:rPr lang="en-US" sz="1600" dirty="0" smtClean="0"/>
              <a:t>%&gt;%</a:t>
            </a:r>
          </a:p>
          <a:p>
            <a:pPr marL="0" indent="0">
              <a:buNone/>
            </a:pPr>
            <a:r>
              <a:rPr lang="en-US" sz="1600" dirty="0" smtClean="0"/>
              <a:t>	</a:t>
            </a:r>
            <a:r>
              <a:rPr lang="en-US" sz="1600" dirty="0" err="1" smtClean="0"/>
              <a:t>summarise</a:t>
            </a:r>
            <a:r>
              <a:rPr lang="en-US" sz="1600" dirty="0" smtClean="0"/>
              <a:t>(CO2=sum(CO2,na.rm=TRUE))</a:t>
            </a:r>
            <a:endParaRPr lang="en-US" sz="1600" dirty="0"/>
          </a:p>
          <a:p>
            <a:endParaRPr lang="en-US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l="29258" t="31232" r="29236" b="31572"/>
          <a:stretch/>
        </p:blipFill>
        <p:spPr>
          <a:xfrm>
            <a:off x="5990602" y="1357833"/>
            <a:ext cx="5910841" cy="2979644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838199" y="4667449"/>
            <a:ext cx="10280375" cy="1323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Using the “</a:t>
            </a:r>
            <a:r>
              <a:rPr lang="en-US" dirty="0" err="1" smtClean="0"/>
              <a:t>summarise</a:t>
            </a:r>
            <a:r>
              <a:rPr lang="en-US" dirty="0" smtClean="0"/>
              <a:t>” operation means you “lose” data (e.g. emissions by countries and sectors), so you should save it into a new variable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71568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Joining 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199" y="1195462"/>
            <a:ext cx="10515601" cy="4693539"/>
          </a:xfrm>
        </p:spPr>
        <p:txBody>
          <a:bodyPr/>
          <a:lstStyle/>
          <a:p>
            <a:r>
              <a:rPr lang="en-US" dirty="0" smtClean="0"/>
              <a:t>Problem: we have two data frames sourced from different datasets. We need to join these together to compare and plot the data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 perform the join, we need a matching variable(s). Here we can use “year”.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9319" t="15283" r="58510" b="59259"/>
          <a:stretch/>
        </p:blipFill>
        <p:spPr>
          <a:xfrm>
            <a:off x="1447198" y="2198508"/>
            <a:ext cx="4905044" cy="218331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/>
          <a:srcRect l="9105" t="15186" r="74179" b="57046"/>
          <a:stretch/>
        </p:blipFill>
        <p:spPr>
          <a:xfrm>
            <a:off x="7284345" y="2151745"/>
            <a:ext cx="2436731" cy="2276844"/>
          </a:xfrm>
          <a:prstGeom prst="rect">
            <a:avLst/>
          </a:prstGeom>
        </p:spPr>
      </p:pic>
      <p:cxnSp>
        <p:nvCxnSpPr>
          <p:cNvPr id="9" name="Gerade Verbindung mit Pfeil 8"/>
          <p:cNvCxnSpPr/>
          <p:nvPr/>
        </p:nvCxnSpPr>
        <p:spPr>
          <a:xfrm flipH="1" flipV="1">
            <a:off x="6352242" y="2667351"/>
            <a:ext cx="2221915" cy="569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 flipH="1" flipV="1">
            <a:off x="6352242" y="2985403"/>
            <a:ext cx="2261671" cy="622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endCxn id="6" idx="3"/>
          </p:cNvCxnSpPr>
          <p:nvPr/>
        </p:nvCxnSpPr>
        <p:spPr>
          <a:xfrm flipH="1" flipV="1">
            <a:off x="6352242" y="3290167"/>
            <a:ext cx="2221915" cy="583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571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Joining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199" y="1195462"/>
            <a:ext cx="10515601" cy="4693539"/>
          </a:xfrm>
        </p:spPr>
        <p:txBody>
          <a:bodyPr>
            <a:normAutofit/>
          </a:bodyPr>
          <a:lstStyle/>
          <a:p>
            <a:r>
              <a:rPr lang="en-US" dirty="0" smtClean="0"/>
              <a:t>There are different join functions. Here we can use “</a:t>
            </a:r>
            <a:r>
              <a:rPr lang="en-US" dirty="0" err="1" smtClean="0"/>
              <a:t>left_join</a:t>
            </a:r>
            <a:r>
              <a:rPr lang="en-US" dirty="0" smtClean="0"/>
              <a:t>”, which preserves the “</a:t>
            </a:r>
            <a:r>
              <a:rPr lang="en-US" dirty="0" smtClean="0">
                <a:solidFill>
                  <a:srgbClr val="00B050"/>
                </a:solidFill>
              </a:rPr>
              <a:t>left</a:t>
            </a:r>
            <a:r>
              <a:rPr lang="en-US" dirty="0" smtClean="0"/>
              <a:t>” data frame and matches rows in the “</a:t>
            </a:r>
            <a:r>
              <a:rPr lang="en-US" dirty="0" smtClean="0">
                <a:solidFill>
                  <a:srgbClr val="0070C0"/>
                </a:solidFill>
              </a:rPr>
              <a:t>right</a:t>
            </a:r>
            <a:r>
              <a:rPr lang="en-US" dirty="0" smtClean="0"/>
              <a:t>” data frame to it using the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year column</a:t>
            </a:r>
          </a:p>
          <a:p>
            <a:pPr marL="0" indent="0">
              <a:buNone/>
            </a:pPr>
            <a:r>
              <a:rPr lang="en-US" sz="1600" dirty="0" err="1" smtClean="0"/>
              <a:t>plot_data_gases</a:t>
            </a:r>
            <a:r>
              <a:rPr lang="en-US" sz="1600" dirty="0" smtClean="0"/>
              <a:t> </a:t>
            </a:r>
            <a:r>
              <a:rPr lang="en-US" sz="1600" dirty="0"/>
              <a:t>&lt;- </a:t>
            </a:r>
            <a:r>
              <a:rPr lang="en-US" sz="1600" dirty="0" err="1"/>
              <a:t>left_join</a:t>
            </a:r>
            <a:r>
              <a:rPr lang="en-US" sz="1600" dirty="0"/>
              <a:t>(</a:t>
            </a:r>
            <a:r>
              <a:rPr lang="en-US" sz="1600" dirty="0" err="1">
                <a:solidFill>
                  <a:srgbClr val="00B050"/>
                </a:solidFill>
              </a:rPr>
              <a:t>plot_data_gases</a:t>
            </a:r>
            <a:r>
              <a:rPr lang="en-US" sz="1600" dirty="0" err="1"/>
              <a:t>,</a:t>
            </a:r>
            <a:r>
              <a:rPr lang="en-US" sz="1600" dirty="0" err="1">
                <a:solidFill>
                  <a:srgbClr val="0070C0"/>
                </a:solidFill>
              </a:rPr>
              <a:t>plot_data_lulucf</a:t>
            </a:r>
            <a:r>
              <a:rPr lang="en-US" sz="1600" dirty="0" err="1"/>
              <a:t>,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</a:rPr>
              <a:t>by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="year"</a:t>
            </a:r>
            <a:r>
              <a:rPr lang="en-US" sz="1600" dirty="0"/>
              <a:t>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Because we did a </a:t>
            </a:r>
            <a:r>
              <a:rPr lang="en-US" dirty="0" err="1" smtClean="0"/>
              <a:t>left_join</a:t>
            </a:r>
            <a:r>
              <a:rPr lang="en-US" dirty="0" smtClean="0"/>
              <a:t>, all rows in the right data frame that don’t fit into the left are discarded (e.g. 1850-1969)</a:t>
            </a:r>
          </a:p>
          <a:p>
            <a:r>
              <a:rPr lang="en-US" dirty="0" smtClean="0"/>
              <a:t>And if the right data frame doesn’t have a matching row, it gets an NA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8756" t="15157" r="51318" b="66767"/>
          <a:stretch/>
        </p:blipFill>
        <p:spPr>
          <a:xfrm>
            <a:off x="838199" y="2372139"/>
            <a:ext cx="6543262" cy="1666355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l="8608" t="42767" r="51243" b="47017"/>
          <a:stretch/>
        </p:blipFill>
        <p:spPr>
          <a:xfrm>
            <a:off x="838199" y="5465639"/>
            <a:ext cx="6514748" cy="93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72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Reshaping 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8226287" cy="4693539"/>
          </a:xfrm>
        </p:spPr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There are two basic data formats</a:t>
            </a:r>
          </a:p>
          <a:p>
            <a:r>
              <a:rPr lang="en-US" b="1" dirty="0" smtClean="0"/>
              <a:t>Wide</a:t>
            </a:r>
            <a:r>
              <a:rPr lang="en-US" dirty="0" smtClean="0"/>
              <a:t> is easier for your brain, as you can see columns side by side and compare across different classes</a:t>
            </a:r>
          </a:p>
          <a:p>
            <a:r>
              <a:rPr lang="en-US" dirty="0" smtClean="0"/>
              <a:t>It also makes some mathematical operations easier (e.g. summing columns together)</a:t>
            </a:r>
          </a:p>
          <a:p>
            <a:r>
              <a:rPr lang="en-US" b="1" dirty="0" smtClean="0"/>
              <a:t>Long</a:t>
            </a:r>
            <a:r>
              <a:rPr lang="en-US" dirty="0" smtClean="0"/>
              <a:t> is required for plotting, as it consolidates all numbers into a single dimension</a:t>
            </a:r>
          </a:p>
          <a:p>
            <a:r>
              <a:rPr lang="en-US" dirty="0" smtClean="0"/>
              <a:t>Reshaping is when you switch from wide to long, or vice-versa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9210" t="24362" r="65068" b="47974"/>
          <a:stretch/>
        </p:blipFill>
        <p:spPr>
          <a:xfrm>
            <a:off x="5619393" y="111544"/>
            <a:ext cx="3445094" cy="208427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37055" t="24362" r="43482" b="16936"/>
          <a:stretch/>
        </p:blipFill>
        <p:spPr>
          <a:xfrm>
            <a:off x="9190878" y="111544"/>
            <a:ext cx="2606868" cy="442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168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Reshaping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1" y="1195462"/>
            <a:ext cx="7205870" cy="4693539"/>
          </a:xfrm>
        </p:spPr>
        <p:txBody>
          <a:bodyPr/>
          <a:lstStyle/>
          <a:p>
            <a:r>
              <a:rPr lang="en-US" dirty="0" smtClean="0"/>
              <a:t>Wide to long: gather()</a:t>
            </a:r>
          </a:p>
          <a:p>
            <a:r>
              <a:rPr lang="en-US" dirty="0" smtClean="0"/>
              <a:t>Long to wide: spread()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/>
              <a:t>plot_data_gases</a:t>
            </a:r>
            <a:r>
              <a:rPr lang="en-GB" sz="1600" dirty="0"/>
              <a:t> &lt;- gather(</a:t>
            </a:r>
            <a:r>
              <a:rPr lang="en-GB" sz="1600" dirty="0" err="1"/>
              <a:t>plot_data_gases,</a:t>
            </a:r>
            <a:r>
              <a:rPr lang="en-GB" sz="1600" dirty="0" err="1">
                <a:solidFill>
                  <a:srgbClr val="00B0F0"/>
                </a:solidFill>
              </a:rPr>
              <a:t>key</a:t>
            </a:r>
            <a:r>
              <a:rPr lang="en-GB" sz="1600" dirty="0">
                <a:solidFill>
                  <a:srgbClr val="00B0F0"/>
                </a:solidFill>
              </a:rPr>
              <a:t>="</a:t>
            </a:r>
            <a:r>
              <a:rPr lang="en-GB" sz="1600" dirty="0" err="1">
                <a:solidFill>
                  <a:srgbClr val="00B0F0"/>
                </a:solidFill>
              </a:rPr>
              <a:t>gas"</a:t>
            </a:r>
            <a:r>
              <a:rPr lang="en-GB" sz="1600" dirty="0" err="1"/>
              <a:t>,</a:t>
            </a:r>
            <a:r>
              <a:rPr lang="en-GB" sz="1600" dirty="0" err="1">
                <a:solidFill>
                  <a:srgbClr val="FFC000"/>
                </a:solidFill>
              </a:rPr>
              <a:t>value</a:t>
            </a:r>
            <a:r>
              <a:rPr lang="en-GB" sz="1600" dirty="0">
                <a:solidFill>
                  <a:srgbClr val="FFC000"/>
                </a:solidFill>
              </a:rPr>
              <a:t>="total_GHG_emissions"</a:t>
            </a:r>
            <a:r>
              <a:rPr lang="en-GB" sz="1600" dirty="0">
                <a:solidFill>
                  <a:schemeClr val="tx1"/>
                </a:solidFill>
              </a:rPr>
              <a:t>,</a:t>
            </a:r>
            <a:r>
              <a:rPr lang="en-GB" sz="1600" dirty="0">
                <a:solidFill>
                  <a:srgbClr val="00B050"/>
                </a:solidFill>
              </a:rPr>
              <a:t>CO2:CO2_LULUCF</a:t>
            </a:r>
            <a:r>
              <a:rPr lang="en-GB" sz="1600" dirty="0"/>
              <a:t>)</a:t>
            </a:r>
            <a:endParaRPr lang="en-US" sz="1600" dirty="0"/>
          </a:p>
          <a:p>
            <a:endParaRPr lang="en-US" dirty="0" smtClean="0"/>
          </a:p>
          <a:p>
            <a:r>
              <a:rPr lang="en-US" dirty="0" smtClean="0"/>
              <a:t>For a gather operation, we need to specify the </a:t>
            </a:r>
            <a:r>
              <a:rPr lang="en-US" dirty="0" smtClean="0">
                <a:solidFill>
                  <a:srgbClr val="00B050"/>
                </a:solidFill>
              </a:rPr>
              <a:t>columns</a:t>
            </a:r>
            <a:r>
              <a:rPr lang="en-US" dirty="0" smtClean="0"/>
              <a:t> to gather, the </a:t>
            </a:r>
            <a:r>
              <a:rPr lang="en-US" dirty="0" smtClean="0">
                <a:solidFill>
                  <a:srgbClr val="00B0F0"/>
                </a:solidFill>
              </a:rPr>
              <a:t>key variable </a:t>
            </a:r>
            <a:r>
              <a:rPr lang="en-US" dirty="0" smtClean="0"/>
              <a:t>that captures the column names, and the </a:t>
            </a:r>
            <a:r>
              <a:rPr lang="en-US" dirty="0" smtClean="0">
                <a:solidFill>
                  <a:srgbClr val="FFC000"/>
                </a:solidFill>
              </a:rPr>
              <a:t>value variable </a:t>
            </a:r>
            <a:r>
              <a:rPr lang="en-US" dirty="0" smtClean="0"/>
              <a:t>that captures the values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l="8682" t="15145" r="66470" b="40036"/>
          <a:stretch/>
        </p:blipFill>
        <p:spPr>
          <a:xfrm>
            <a:off x="8613916" y="2920329"/>
            <a:ext cx="3026636" cy="3070747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l="8756" t="15157" r="51318" b="66767"/>
          <a:stretch/>
        </p:blipFill>
        <p:spPr>
          <a:xfrm>
            <a:off x="3965713" y="359674"/>
            <a:ext cx="6543262" cy="1666355"/>
          </a:xfrm>
          <a:prstGeom prst="rect">
            <a:avLst/>
          </a:prstGeom>
        </p:spPr>
      </p:pic>
      <p:cxnSp>
        <p:nvCxnSpPr>
          <p:cNvPr id="15" name="Gerade Verbindung mit Pfeil 14"/>
          <p:cNvCxnSpPr/>
          <p:nvPr/>
        </p:nvCxnSpPr>
        <p:spPr>
          <a:xfrm>
            <a:off x="9700591" y="732899"/>
            <a:ext cx="145774" cy="216967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5446643" y="359674"/>
            <a:ext cx="5062332" cy="373225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hteck 18"/>
          <p:cNvSpPr/>
          <p:nvPr/>
        </p:nvSpPr>
        <p:spPr>
          <a:xfrm>
            <a:off x="5446643" y="759403"/>
            <a:ext cx="5062332" cy="126662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Gerade Verbindung mit Pfeil 20"/>
          <p:cNvCxnSpPr/>
          <p:nvPr/>
        </p:nvCxnSpPr>
        <p:spPr>
          <a:xfrm>
            <a:off x="10389704" y="2026029"/>
            <a:ext cx="397566" cy="876542"/>
          </a:xfrm>
          <a:prstGeom prst="straightConnector1">
            <a:avLst/>
          </a:prstGeom>
          <a:ln w="127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9295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Mutating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Problem: we want to change a set of numbers, create a new variable, or perform a mathematical operation</a:t>
            </a:r>
          </a:p>
          <a:p>
            <a:r>
              <a:rPr lang="en-US" dirty="0" smtClean="0"/>
              <a:t>“Mutate” allows you to select a column (or create a new one) and perform an operation on it.</a:t>
            </a:r>
          </a:p>
          <a:p>
            <a:r>
              <a:rPr lang="en-US" dirty="0" smtClean="0"/>
              <a:t>E.g. divide by 1e9 to turn the units from t CO2eq to Gt CO2eq: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 smtClean="0"/>
              <a:t>plot_data_gases</a:t>
            </a:r>
            <a:r>
              <a:rPr lang="en-GB" sz="1600" dirty="0" smtClean="0"/>
              <a:t> </a:t>
            </a:r>
            <a:r>
              <a:rPr lang="en-GB" sz="1600" dirty="0"/>
              <a:t>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</a:p>
          <a:p>
            <a:pPr marL="0" indent="0">
              <a:buNone/>
            </a:pPr>
            <a:r>
              <a:rPr lang="en-GB" sz="1600" dirty="0" smtClean="0"/>
              <a:t>	mutate(</a:t>
            </a:r>
            <a:r>
              <a:rPr lang="en-GB" sz="1600" dirty="0" err="1" smtClean="0"/>
              <a:t>total_GHG_emissions</a:t>
            </a:r>
            <a:r>
              <a:rPr lang="en-GB" sz="1600" dirty="0" smtClean="0"/>
              <a:t>=</a:t>
            </a:r>
            <a:r>
              <a:rPr lang="en-GB" sz="1600" dirty="0" err="1" smtClean="0"/>
              <a:t>total_GHG_emissions</a:t>
            </a:r>
            <a:r>
              <a:rPr lang="en-GB" sz="1600" dirty="0" smtClean="0"/>
              <a:t>/1e9)</a:t>
            </a:r>
          </a:p>
          <a:p>
            <a:pPr marL="0" indent="0">
              <a:buNone/>
            </a:pPr>
            <a:endParaRPr lang="en-GB" sz="1600" dirty="0" smtClean="0"/>
          </a:p>
          <a:p>
            <a:r>
              <a:rPr lang="en-GB" dirty="0" smtClean="0"/>
              <a:t>Or e.g. sum two columns together:</a:t>
            </a:r>
          </a:p>
          <a:p>
            <a:endParaRPr lang="en-GB" dirty="0" smtClean="0"/>
          </a:p>
          <a:p>
            <a:pPr marL="0" indent="0">
              <a:buNone/>
            </a:pPr>
            <a:r>
              <a:rPr lang="en-GB" sz="1600" dirty="0" err="1"/>
              <a:t>plot_data_gases</a:t>
            </a:r>
            <a:r>
              <a:rPr lang="en-GB" sz="1600" dirty="0"/>
              <a:t> 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smtClean="0"/>
              <a:t>mutate(</a:t>
            </a:r>
            <a:r>
              <a:rPr lang="en-GB" sz="1600" dirty="0" err="1" smtClean="0"/>
              <a:t>new_column</a:t>
            </a:r>
            <a:r>
              <a:rPr lang="en-GB" sz="1600" dirty="0" smtClean="0"/>
              <a:t>=</a:t>
            </a:r>
            <a:r>
              <a:rPr lang="en-GB" sz="1600" dirty="0" err="1" smtClean="0"/>
              <a:t>column_a+column_b</a:t>
            </a:r>
            <a:r>
              <a:rPr lang="en-GB" sz="1600" dirty="0" smtClean="0"/>
              <a:t>)</a:t>
            </a:r>
            <a:endParaRPr lang="en-GB" sz="16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076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Problem: we want to show a subset, rather than all of the data</a:t>
            </a:r>
          </a:p>
          <a:p>
            <a:r>
              <a:rPr lang="en-US" dirty="0" smtClean="0"/>
              <a:t>“</a:t>
            </a:r>
            <a:r>
              <a:rPr lang="en-US" dirty="0"/>
              <a:t>F</a:t>
            </a:r>
            <a:r>
              <a:rPr lang="en-US" dirty="0" smtClean="0"/>
              <a:t>ilter” lets you apply conditions to your data frame, removing all rows that don’t meet them</a:t>
            </a:r>
          </a:p>
          <a:p>
            <a:r>
              <a:rPr lang="en-US" dirty="0" smtClean="0"/>
              <a:t>E.g. remove rows with the year “2020”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 smtClean="0"/>
              <a:t>plot_data_gases</a:t>
            </a:r>
            <a:r>
              <a:rPr lang="en-GB" sz="1600" dirty="0" smtClean="0"/>
              <a:t> </a:t>
            </a:r>
            <a:r>
              <a:rPr lang="en-GB" sz="1600" dirty="0"/>
              <a:t>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  <a:endParaRPr lang="en-GB" sz="1600" dirty="0" smtClean="0"/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smtClean="0"/>
              <a:t>filter(year</a:t>
            </a:r>
            <a:r>
              <a:rPr lang="en-GB" sz="1600" dirty="0"/>
              <a:t>!=2020</a:t>
            </a:r>
            <a:r>
              <a:rPr lang="en-GB" sz="1600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E.g. only keep rows that are the year “2020”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GB" sz="1600" dirty="0" err="1"/>
              <a:t>plot_data_gases</a:t>
            </a:r>
            <a:r>
              <a:rPr lang="en-GB" sz="1600" dirty="0"/>
              <a:t> &lt;- </a:t>
            </a:r>
            <a:r>
              <a:rPr lang="en-GB" sz="1600" dirty="0" err="1"/>
              <a:t>plot_data_gases</a:t>
            </a:r>
            <a:r>
              <a:rPr lang="en-GB" sz="1600" dirty="0"/>
              <a:t> %&gt;% </a:t>
            </a:r>
          </a:p>
          <a:p>
            <a:pPr marL="0" indent="0">
              <a:buNone/>
            </a:pPr>
            <a:r>
              <a:rPr lang="en-GB" sz="1600" dirty="0"/>
              <a:t>	</a:t>
            </a:r>
            <a:r>
              <a:rPr lang="en-GB" sz="1600" dirty="0" smtClean="0"/>
              <a:t>filter(year==2020</a:t>
            </a:r>
            <a:r>
              <a:rPr lang="en-GB" sz="1600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517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</a:t>
            </a:r>
            <a:r>
              <a:rPr lang="en-US" dirty="0"/>
              <a:t>I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ggplot</a:t>
            </a:r>
            <a:r>
              <a:rPr lang="en-US" dirty="0" smtClean="0"/>
              <a:t> is the plot function in </a:t>
            </a:r>
            <a:r>
              <a:rPr lang="en-US" dirty="0" err="1" smtClean="0"/>
              <a:t>tidyverse</a:t>
            </a:r>
            <a:endParaRPr lang="en-US" dirty="0"/>
          </a:p>
          <a:p>
            <a:r>
              <a:rPr lang="en-US" dirty="0" smtClean="0"/>
              <a:t>It follows a similar style and format as the coding we have seen so far: sequences of operations that layer up plot elements</a:t>
            </a:r>
          </a:p>
          <a:p>
            <a:r>
              <a:rPr lang="en-US" dirty="0" smtClean="0"/>
              <a:t>Instead of %&gt;% </a:t>
            </a:r>
            <a:r>
              <a:rPr lang="en-US" dirty="0" err="1" smtClean="0"/>
              <a:t>ggplot</a:t>
            </a:r>
            <a:r>
              <a:rPr lang="en-US" dirty="0" smtClean="0"/>
              <a:t> uses +</a:t>
            </a:r>
          </a:p>
          <a:p>
            <a:r>
              <a:rPr lang="en-US" dirty="0" smtClean="0"/>
              <a:t>There are two key plotting concepts here: aesthetics and geometric objects</a:t>
            </a:r>
          </a:p>
          <a:p>
            <a:endParaRPr lang="en-US" dirty="0"/>
          </a:p>
          <a:p>
            <a:r>
              <a:rPr lang="en-US" dirty="0" smtClean="0"/>
              <a:t>Aesthetics </a:t>
            </a:r>
            <a:r>
              <a:rPr lang="de-DE" dirty="0" smtClean="0"/>
              <a:t>link </a:t>
            </a:r>
            <a:r>
              <a:rPr lang="de-DE" dirty="0" err="1" smtClean="0"/>
              <a:t>your</a:t>
            </a:r>
            <a:r>
              <a:rPr lang="de-DE" dirty="0" smtClean="0"/>
              <a:t> variables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visual</a:t>
            </a:r>
            <a:r>
              <a:rPr lang="de-DE" dirty="0" smtClean="0"/>
              <a:t> </a:t>
            </a:r>
            <a:r>
              <a:rPr lang="de-DE" dirty="0" err="1" smtClean="0"/>
              <a:t>elements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r>
              <a:rPr lang="de-DE" dirty="0" smtClean="0"/>
              <a:t>. </a:t>
            </a:r>
            <a:r>
              <a:rPr lang="de-DE" dirty="0" err="1" smtClean="0"/>
              <a:t>Using</a:t>
            </a:r>
            <a:r>
              <a:rPr lang="de-DE" dirty="0" smtClean="0"/>
              <a:t> „</a:t>
            </a:r>
            <a:r>
              <a:rPr lang="de-DE" dirty="0" err="1" smtClean="0"/>
              <a:t>aes</a:t>
            </a:r>
            <a:r>
              <a:rPr lang="de-DE" dirty="0" smtClean="0"/>
              <a:t>()“ </a:t>
            </a:r>
            <a:r>
              <a:rPr lang="de-DE" dirty="0" err="1" smtClean="0"/>
              <a:t>you</a:t>
            </a:r>
            <a:r>
              <a:rPr lang="de-DE" dirty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define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x </a:t>
            </a:r>
            <a:r>
              <a:rPr lang="de-DE" dirty="0" err="1" smtClean="0"/>
              <a:t>axis</a:t>
            </a:r>
            <a:r>
              <a:rPr lang="de-DE" dirty="0" smtClean="0"/>
              <a:t> variable</a:t>
            </a:r>
          </a:p>
          <a:p>
            <a:pPr lvl="1"/>
            <a:r>
              <a:rPr lang="de-DE" dirty="0" smtClean="0"/>
              <a:t>y </a:t>
            </a:r>
            <a:r>
              <a:rPr lang="de-DE" dirty="0" err="1" smtClean="0"/>
              <a:t>axis</a:t>
            </a:r>
            <a:r>
              <a:rPr lang="de-DE" dirty="0" smtClean="0"/>
              <a:t> variable</a:t>
            </a:r>
          </a:p>
          <a:p>
            <a:pPr lvl="1"/>
            <a:r>
              <a:rPr lang="de-DE" dirty="0" err="1"/>
              <a:t>c</a:t>
            </a:r>
            <a:r>
              <a:rPr lang="de-DE" dirty="0" err="1" smtClean="0"/>
              <a:t>olour</a:t>
            </a:r>
            <a:endParaRPr lang="de-DE" dirty="0" smtClean="0"/>
          </a:p>
          <a:p>
            <a:pPr lvl="1"/>
            <a:r>
              <a:rPr lang="de-DE" dirty="0" err="1" smtClean="0"/>
              <a:t>fill</a:t>
            </a:r>
            <a:endParaRPr lang="de-DE" dirty="0" smtClean="0"/>
          </a:p>
          <a:p>
            <a:pPr lvl="1"/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dimensions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specific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plots</a:t>
            </a:r>
            <a:r>
              <a:rPr lang="de-DE" dirty="0" smtClean="0"/>
              <a:t> (</a:t>
            </a:r>
            <a:r>
              <a:rPr lang="de-DE" dirty="0" err="1" smtClean="0"/>
              <a:t>shape</a:t>
            </a:r>
            <a:r>
              <a:rPr lang="de-DE" dirty="0" smtClean="0"/>
              <a:t>, </a:t>
            </a:r>
            <a:r>
              <a:rPr lang="de-DE" dirty="0" err="1" smtClean="0"/>
              <a:t>size</a:t>
            </a:r>
            <a:r>
              <a:rPr lang="de-DE" dirty="0" smtClean="0"/>
              <a:t>, </a:t>
            </a:r>
            <a:r>
              <a:rPr lang="de-DE" dirty="0" err="1" smtClean="0"/>
              <a:t>xmin</a:t>
            </a:r>
            <a:r>
              <a:rPr lang="de-DE" dirty="0" smtClean="0"/>
              <a:t>, </a:t>
            </a:r>
            <a:r>
              <a:rPr lang="de-DE" dirty="0" err="1" smtClean="0"/>
              <a:t>xmax</a:t>
            </a:r>
            <a:r>
              <a:rPr lang="de-DE" dirty="0" smtClean="0"/>
              <a:t>, …)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360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it?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Coding is completely flexible</a:t>
            </a:r>
          </a:p>
          <a:p>
            <a:r>
              <a:rPr lang="en-US" dirty="0" smtClean="0"/>
              <a:t>Has a strict workflow: reproducible</a:t>
            </a:r>
          </a:p>
          <a:p>
            <a:r>
              <a:rPr lang="en-US" dirty="0" smtClean="0"/>
              <a:t>Can produce publication ready figures and analysis</a:t>
            </a:r>
          </a:p>
          <a:p>
            <a:r>
              <a:rPr lang="en-US" dirty="0" smtClean="0"/>
              <a:t>Transferrable skill</a:t>
            </a:r>
          </a:p>
          <a:p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226" y="3061061"/>
            <a:ext cx="6927574" cy="337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92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Geometric</a:t>
            </a:r>
            <a:r>
              <a:rPr lang="de-DE" dirty="0" smtClean="0"/>
              <a:t> </a:t>
            </a:r>
            <a:r>
              <a:rPr lang="de-DE" dirty="0" err="1" smtClean="0"/>
              <a:t>objects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marks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endParaRPr lang="de-DE" dirty="0"/>
          </a:p>
          <a:p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many</a:t>
            </a:r>
            <a:r>
              <a:rPr lang="de-DE" dirty="0" smtClean="0"/>
              <a:t> different </a:t>
            </a:r>
            <a:r>
              <a:rPr lang="de-DE" dirty="0" err="1" smtClean="0"/>
              <a:t>geom</a:t>
            </a:r>
            <a:r>
              <a:rPr lang="de-DE" dirty="0" smtClean="0"/>
              <a:t> </a:t>
            </a:r>
            <a:r>
              <a:rPr lang="de-DE" dirty="0" err="1" smtClean="0"/>
              <a:t>functions</a:t>
            </a:r>
            <a:r>
              <a:rPr lang="de-DE" dirty="0"/>
              <a:t> (</a:t>
            </a:r>
            <a:r>
              <a:rPr lang="de-DE" dirty="0">
                <a:hlinkClick r:id="rId2"/>
              </a:rPr>
              <a:t>https://ggplot2.tidyverse.org/reference</a:t>
            </a:r>
            <a:r>
              <a:rPr lang="de-DE" dirty="0" smtClean="0">
                <a:hlinkClick r:id="rId2"/>
              </a:rPr>
              <a:t>/</a:t>
            </a:r>
            <a:r>
              <a:rPr lang="de-DE" dirty="0" smtClean="0"/>
              <a:t>)</a:t>
            </a:r>
          </a:p>
          <a:p>
            <a:endParaRPr lang="de-DE" dirty="0" smtClean="0"/>
          </a:p>
          <a:p>
            <a:r>
              <a:rPr lang="de-DE" dirty="0" err="1" smtClean="0"/>
              <a:t>Ones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I </a:t>
            </a:r>
            <a:r>
              <a:rPr lang="de-DE" dirty="0" err="1" smtClean="0"/>
              <a:t>often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 smtClean="0"/>
              <a:t>geom_area</a:t>
            </a:r>
            <a:r>
              <a:rPr lang="de-DE" dirty="0" smtClean="0"/>
              <a:t>()		# Area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r>
              <a:rPr lang="de-DE" dirty="0" err="1" smtClean="0"/>
              <a:t>geom_point</a:t>
            </a:r>
            <a:r>
              <a:rPr lang="de-DE" dirty="0" smtClean="0"/>
              <a:t>()		# </a:t>
            </a:r>
            <a:r>
              <a:rPr lang="de-DE" dirty="0" err="1" smtClean="0"/>
              <a:t>Dot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r>
              <a:rPr lang="de-DE" dirty="0" err="1" smtClean="0"/>
              <a:t>geom_path</a:t>
            </a:r>
            <a:r>
              <a:rPr lang="de-DE" dirty="0" smtClean="0"/>
              <a:t>()		# Line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r>
              <a:rPr lang="de-DE" dirty="0" err="1" smtClean="0"/>
              <a:t>geom_bar</a:t>
            </a:r>
            <a:r>
              <a:rPr lang="de-DE" dirty="0" smtClean="0"/>
              <a:t>()			# Bar </a:t>
            </a:r>
            <a:r>
              <a:rPr lang="de-DE" dirty="0" err="1" smtClean="0"/>
              <a:t>plot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856" y="4627426"/>
            <a:ext cx="754625" cy="754625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512" y="2993402"/>
            <a:ext cx="838199" cy="838199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0"/>
          <a:stretch/>
        </p:blipFill>
        <p:spPr>
          <a:xfrm>
            <a:off x="5958101" y="3863948"/>
            <a:ext cx="1004680" cy="837305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101" y="2528546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0955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III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10515600" cy="5259929"/>
          </a:xfrm>
        </p:spPr>
        <p:txBody>
          <a:bodyPr>
            <a:normAutofit/>
          </a:bodyPr>
          <a:lstStyle/>
          <a:p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aesthetics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choose</a:t>
            </a:r>
            <a:r>
              <a:rPr lang="de-DE" dirty="0" smtClean="0"/>
              <a:t> a </a:t>
            </a:r>
            <a:r>
              <a:rPr lang="de-DE" dirty="0" err="1" smtClean="0"/>
              <a:t>geom</a:t>
            </a:r>
            <a:r>
              <a:rPr lang="de-DE" dirty="0" smtClean="0"/>
              <a:t> </a:t>
            </a:r>
            <a:r>
              <a:rPr lang="de-DE" dirty="0" err="1" smtClean="0"/>
              <a:t>function</a:t>
            </a:r>
            <a:r>
              <a:rPr lang="de-DE" dirty="0" smtClean="0"/>
              <a:t>: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plot</a:t>
            </a:r>
            <a:r>
              <a:rPr lang="de-DE" dirty="0" smtClean="0"/>
              <a:t>!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sz="1600" dirty="0" err="1"/>
              <a:t>ggplot</a:t>
            </a:r>
            <a:r>
              <a:rPr lang="de-DE" sz="1600" dirty="0"/>
              <a:t>(</a:t>
            </a:r>
            <a:r>
              <a:rPr lang="de-DE" sz="1600" dirty="0" err="1"/>
              <a:t>plot_data_gases,aes</a:t>
            </a:r>
            <a:r>
              <a:rPr lang="de-DE" sz="1600" dirty="0"/>
              <a:t>(x=</a:t>
            </a:r>
            <a:r>
              <a:rPr lang="de-DE" sz="1600" dirty="0" err="1"/>
              <a:t>year,y</a:t>
            </a:r>
            <a:r>
              <a:rPr lang="de-DE" sz="1600" dirty="0"/>
              <a:t>=</a:t>
            </a:r>
            <a:r>
              <a:rPr lang="de-DE" sz="1600" dirty="0" err="1"/>
              <a:t>total_GHG_emissions,fill</a:t>
            </a:r>
            <a:r>
              <a:rPr lang="de-DE" sz="1600" dirty="0"/>
              <a:t>=gas)) +</a:t>
            </a:r>
          </a:p>
          <a:p>
            <a:pPr marL="0" indent="0">
              <a:buNone/>
            </a:pPr>
            <a:r>
              <a:rPr lang="de-DE" sz="1600" dirty="0"/>
              <a:t>  </a:t>
            </a:r>
            <a:r>
              <a:rPr lang="de-DE" sz="1600" dirty="0" err="1"/>
              <a:t>geom_area</a:t>
            </a:r>
            <a:r>
              <a:rPr lang="de-DE" sz="1600" dirty="0" smtClean="0"/>
              <a:t>()</a:t>
            </a:r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pPr marL="0" indent="0">
              <a:buNone/>
            </a:pPr>
            <a:endParaRPr lang="de-DE" sz="1600" dirty="0" smtClean="0"/>
          </a:p>
          <a:p>
            <a:pPr marL="0" indent="0">
              <a:buNone/>
            </a:pPr>
            <a:endParaRPr lang="de-DE" sz="1600" dirty="0"/>
          </a:p>
          <a:p>
            <a:r>
              <a:rPr lang="de-DE" dirty="0" smtClean="0"/>
              <a:t>Next </a:t>
            </a:r>
            <a:r>
              <a:rPr lang="de-DE" dirty="0" err="1" smtClean="0"/>
              <a:t>week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will </a:t>
            </a:r>
            <a:r>
              <a:rPr lang="de-DE" dirty="0" err="1" smtClean="0"/>
              <a:t>learn</a:t>
            </a:r>
            <a:r>
              <a:rPr lang="de-DE" dirty="0" smtClean="0"/>
              <a:t> a </a:t>
            </a:r>
            <a:r>
              <a:rPr lang="de-DE" dirty="0" err="1" smtClean="0"/>
              <a:t>bit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adjust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plot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make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</a:t>
            </a:r>
            <a:r>
              <a:rPr lang="de-DE" dirty="0" err="1" smtClean="0"/>
              <a:t>nice</a:t>
            </a:r>
            <a:endParaRPr lang="de-DE" dirty="0" smtClean="0"/>
          </a:p>
          <a:p>
            <a:pPr lvl="1"/>
            <a:endParaRPr lang="de-DE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724" y="2789239"/>
            <a:ext cx="4587161" cy="283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869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 data pipeline looks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5072270" cy="52814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tidyverse</a:t>
            </a:r>
            <a:r>
              <a:rPr lang="en-GB" sz="1300" dirty="0" smtClean="0"/>
              <a:t>)</a:t>
            </a:r>
            <a:endParaRPr lang="en-GB" sz="1300" dirty="0"/>
          </a:p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readxl</a:t>
            </a:r>
            <a:r>
              <a:rPr lang="en-GB" sz="1300" dirty="0" smtClean="0"/>
              <a:t>)</a:t>
            </a:r>
            <a:endParaRPr lang="en-GB" sz="1300" dirty="0" smtClean="0"/>
          </a:p>
          <a:p>
            <a:pPr marL="0" indent="0">
              <a:buNone/>
            </a:pPr>
            <a:r>
              <a:rPr lang="en-US" sz="1300" dirty="0" err="1" smtClean="0"/>
              <a:t>data_ghg</a:t>
            </a:r>
            <a:r>
              <a:rPr lang="en-US" sz="1300" dirty="0" smtClean="0"/>
              <a:t> </a:t>
            </a:r>
            <a:r>
              <a:rPr lang="en-US" sz="1300" dirty="0"/>
              <a:t>&lt;- </a:t>
            </a:r>
            <a:r>
              <a:rPr lang="en-US" sz="1300" dirty="0" err="1"/>
              <a:t>read_excel</a:t>
            </a:r>
            <a:r>
              <a:rPr lang="en-US" sz="1300" dirty="0"/>
              <a:t>(</a:t>
            </a:r>
            <a:r>
              <a:rPr lang="en-US" sz="1300" dirty="0" smtClean="0"/>
              <a:t>'Data/essd_ghg_data_gwp100.xlsx</a:t>
            </a:r>
            <a:r>
              <a:rPr lang="en-US" sz="1300" dirty="0"/>
              <a:t>', sheet = 3)</a:t>
            </a:r>
          </a:p>
          <a:p>
            <a:pPr marL="0" indent="0">
              <a:buNone/>
            </a:pPr>
            <a:r>
              <a:rPr lang="en-US" sz="1300" dirty="0" err="1"/>
              <a:t>data_lulucf</a:t>
            </a:r>
            <a:r>
              <a:rPr lang="en-US" sz="1300" dirty="0"/>
              <a:t> &lt;- </a:t>
            </a:r>
            <a:r>
              <a:rPr lang="en-US" sz="1300" dirty="0" err="1"/>
              <a:t>read_excel</a:t>
            </a:r>
            <a:r>
              <a:rPr lang="en-US" sz="1300" dirty="0"/>
              <a:t>(</a:t>
            </a:r>
            <a:r>
              <a:rPr lang="en-US" sz="1300" dirty="0" smtClean="0"/>
              <a:t>'Data/essd_lulucf_data.xlsx</a:t>
            </a:r>
            <a:r>
              <a:rPr lang="en-US" sz="1300" dirty="0"/>
              <a:t>', sheet = 2</a:t>
            </a:r>
            <a:r>
              <a:rPr lang="en-US" sz="1300" dirty="0" smtClean="0"/>
              <a:t>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plot_data_gases</a:t>
            </a:r>
            <a:r>
              <a:rPr lang="en-US" sz="1300" dirty="0"/>
              <a:t> &lt;- </a:t>
            </a:r>
            <a:r>
              <a:rPr lang="en-US" sz="1300" dirty="0" err="1"/>
              <a:t>data_ghg</a:t>
            </a:r>
            <a:r>
              <a:rPr lang="en-US" sz="1300" dirty="0"/>
              <a:t>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(CO2=sum(CO2,na.rm=TRUE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CH4=sum(CH4,na.rm=TRUE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N2O=sum(N2O,na.rm=TRUE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</a:t>
            </a:r>
            <a:r>
              <a:rPr lang="en-US" sz="1300" dirty="0" err="1"/>
              <a:t>Fgas</a:t>
            </a:r>
            <a:r>
              <a:rPr lang="en-US" sz="1300" dirty="0"/>
              <a:t>=sum(Fgas,na.rm=TRUE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plot_data_lulucf</a:t>
            </a:r>
            <a:r>
              <a:rPr lang="en-US" sz="1300" dirty="0"/>
              <a:t> &lt;- </a:t>
            </a:r>
            <a:r>
              <a:rPr lang="en-US" sz="1300" dirty="0" err="1"/>
              <a:t>data_lulucf</a:t>
            </a:r>
            <a:r>
              <a:rPr lang="en-US" sz="1300" dirty="0"/>
              <a:t>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(CO2_LULUCF=sum(mean,na.rm=TRUE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 smtClean="0"/>
          </a:p>
          <a:p>
            <a:pPr marL="0" indent="0">
              <a:buNone/>
            </a:pPr>
            <a:r>
              <a:rPr lang="en-US" sz="1300" dirty="0" err="1" smtClean="0"/>
              <a:t>plot_data_gases</a:t>
            </a:r>
            <a:r>
              <a:rPr lang="en-US" sz="1300" dirty="0" smtClean="0"/>
              <a:t> </a:t>
            </a:r>
            <a:r>
              <a:rPr lang="en-US" sz="1300" dirty="0"/>
              <a:t>&lt;- </a:t>
            </a:r>
            <a:r>
              <a:rPr lang="en-US" sz="1300" dirty="0" err="1"/>
              <a:t>left_join</a:t>
            </a:r>
            <a:r>
              <a:rPr lang="en-US" sz="1300" dirty="0"/>
              <a:t>(</a:t>
            </a:r>
            <a:r>
              <a:rPr lang="en-US" sz="1300" dirty="0" err="1"/>
              <a:t>plot_data_gases,plot_data_lulucf,by</a:t>
            </a:r>
            <a:r>
              <a:rPr lang="en-US" sz="1300" dirty="0"/>
              <a:t>="year")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937" y="4610530"/>
            <a:ext cx="3503623" cy="2162236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>
          <a:xfrm>
            <a:off x="6112567" y="265043"/>
            <a:ext cx="5827642" cy="467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300" dirty="0" err="1"/>
              <a:t>plot_data_gases</a:t>
            </a:r>
            <a:r>
              <a:rPr lang="en-GB" sz="1300" dirty="0"/>
              <a:t> &lt;- gather(</a:t>
            </a:r>
            <a:r>
              <a:rPr lang="en-GB" sz="1300" dirty="0" err="1"/>
              <a:t>plot_data_gases,key</a:t>
            </a:r>
            <a:r>
              <a:rPr lang="en-GB" sz="1300" dirty="0"/>
              <a:t>="</a:t>
            </a:r>
            <a:r>
              <a:rPr lang="en-GB" sz="1300" dirty="0" err="1"/>
              <a:t>gas",value</a:t>
            </a:r>
            <a:r>
              <a:rPr lang="en-GB" sz="1300" dirty="0"/>
              <a:t>="total_GHG_emissions",CO2:CO2_LULUCF)</a:t>
            </a:r>
          </a:p>
          <a:p>
            <a:pPr marL="0" indent="0">
              <a:buNone/>
            </a:pPr>
            <a:endParaRPr lang="en-GB" sz="1300" dirty="0" smtClean="0"/>
          </a:p>
          <a:p>
            <a:pPr marL="0" indent="0">
              <a:buNone/>
            </a:pPr>
            <a:r>
              <a:rPr lang="en-GB" sz="1300" dirty="0" err="1" smtClean="0"/>
              <a:t>plot_data_gases</a:t>
            </a:r>
            <a:r>
              <a:rPr lang="en-GB" sz="1300" dirty="0" smtClean="0"/>
              <a:t> </a:t>
            </a:r>
            <a:r>
              <a:rPr lang="en-GB" sz="1300" dirty="0"/>
              <a:t>&lt;- </a:t>
            </a:r>
            <a:r>
              <a:rPr lang="en-GB" sz="1300" dirty="0" err="1"/>
              <a:t>plot_data_gases</a:t>
            </a:r>
            <a:r>
              <a:rPr lang="en-GB" sz="1300" dirty="0"/>
              <a:t> %&gt;% </a:t>
            </a:r>
          </a:p>
          <a:p>
            <a:pPr marL="0" indent="0">
              <a:buNone/>
            </a:pPr>
            <a:r>
              <a:rPr lang="en-GB" sz="1300" dirty="0"/>
              <a:t>  filter(year!=2020) </a:t>
            </a:r>
            <a:r>
              <a:rPr lang="en-GB" sz="1300" dirty="0" smtClean="0"/>
              <a:t>%&gt;%</a:t>
            </a:r>
            <a:endParaRPr lang="en-GB" sz="1300" dirty="0"/>
          </a:p>
          <a:p>
            <a:pPr marL="0" indent="0">
              <a:buNone/>
            </a:pPr>
            <a:r>
              <a:rPr lang="en-GB" sz="1300" dirty="0"/>
              <a:t>  </a:t>
            </a:r>
            <a:r>
              <a:rPr lang="en-GB" sz="1300" dirty="0" smtClean="0"/>
              <a:t>mutate(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=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/1e9))</a:t>
            </a:r>
          </a:p>
          <a:p>
            <a:pPr marL="0" indent="0">
              <a:buNone/>
            </a:pPr>
            <a:endParaRPr lang="en-GB" sz="1300" dirty="0"/>
          </a:p>
          <a:p>
            <a:pPr marL="0" indent="0">
              <a:buNone/>
            </a:pPr>
            <a:r>
              <a:rPr lang="en-US" sz="1300" dirty="0" err="1"/>
              <a:t>ggplot</a:t>
            </a:r>
            <a:r>
              <a:rPr lang="en-US" sz="1300" dirty="0"/>
              <a:t>(</a:t>
            </a:r>
            <a:r>
              <a:rPr lang="en-US" sz="1300" dirty="0" err="1"/>
              <a:t>plot_data_gases,aes</a:t>
            </a:r>
            <a:r>
              <a:rPr lang="en-US" sz="1300" dirty="0"/>
              <a:t>(x=</a:t>
            </a:r>
            <a:r>
              <a:rPr lang="en-US" sz="1300" dirty="0" err="1"/>
              <a:t>year,y</a:t>
            </a:r>
            <a:r>
              <a:rPr lang="en-US" sz="1300" dirty="0"/>
              <a:t>=</a:t>
            </a:r>
            <a:r>
              <a:rPr lang="en-US" sz="1300" dirty="0" err="1"/>
              <a:t>total_GHG_emissions,fill</a:t>
            </a:r>
            <a:r>
              <a:rPr lang="en-US" sz="1300" dirty="0"/>
              <a:t>=gas)) +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geom_area</a:t>
            </a:r>
            <a:r>
              <a:rPr lang="en-US" sz="1300" dirty="0"/>
              <a:t>(color="#636363")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 smtClean="0"/>
              <a:t>ylab</a:t>
            </a:r>
            <a:r>
              <a:rPr lang="en-US" sz="1300" dirty="0"/>
              <a:t>("Total GHG emissions (GtCO2eq)")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/>
              <a:t>theme_bw</a:t>
            </a:r>
            <a:r>
              <a:rPr lang="en-US" sz="1300" dirty="0"/>
              <a:t>()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scale_fill_brewer</a:t>
            </a:r>
            <a:r>
              <a:rPr lang="en-US" sz="1300" dirty="0"/>
              <a:t>(palette="Set2")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theme(</a:t>
            </a:r>
            <a:r>
              <a:rPr lang="en-US" sz="1300" dirty="0" err="1"/>
              <a:t>axis.title.x</a:t>
            </a:r>
            <a:r>
              <a:rPr lang="en-US" sz="1300" dirty="0"/>
              <a:t> = </a:t>
            </a:r>
            <a:r>
              <a:rPr lang="en-US" sz="1300" dirty="0" err="1"/>
              <a:t>element_blank</a:t>
            </a:r>
            <a:r>
              <a:rPr lang="en-US" sz="1300" dirty="0"/>
              <a:t>())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ggtitle</a:t>
            </a:r>
            <a:r>
              <a:rPr lang="en-US" sz="1300" dirty="0"/>
              <a:t>("Total anthropogenic GHG emissions continue to grow")</a:t>
            </a:r>
          </a:p>
        </p:txBody>
      </p:sp>
      <p:sp>
        <p:nvSpPr>
          <p:cNvPr id="4" name="Rechteck 3"/>
          <p:cNvSpPr/>
          <p:nvPr/>
        </p:nvSpPr>
        <p:spPr>
          <a:xfrm>
            <a:off x="636104" y="1153682"/>
            <a:ext cx="5274366" cy="14172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/>
          <p:cNvSpPr/>
          <p:nvPr/>
        </p:nvSpPr>
        <p:spPr>
          <a:xfrm>
            <a:off x="636104" y="2650858"/>
            <a:ext cx="5274366" cy="314034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/>
          <p:cNvSpPr/>
          <p:nvPr/>
        </p:nvSpPr>
        <p:spPr>
          <a:xfrm>
            <a:off x="636104" y="5947155"/>
            <a:ext cx="5274366" cy="6427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hteck 10"/>
          <p:cNvSpPr/>
          <p:nvPr/>
        </p:nvSpPr>
        <p:spPr>
          <a:xfrm>
            <a:off x="6069494" y="92765"/>
            <a:ext cx="5870713" cy="7371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hteck 11"/>
          <p:cNvSpPr/>
          <p:nvPr/>
        </p:nvSpPr>
        <p:spPr>
          <a:xfrm>
            <a:off x="6069494" y="2240252"/>
            <a:ext cx="5870713" cy="22257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/>
          <p:cNvSpPr txBox="1"/>
          <p:nvPr/>
        </p:nvSpPr>
        <p:spPr>
          <a:xfrm>
            <a:off x="4922787" y="1234784"/>
            <a:ext cx="777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Load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4832828" y="2657856"/>
            <a:ext cx="957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Group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977290" y="5961878"/>
            <a:ext cx="668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Join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9656892" y="1209772"/>
            <a:ext cx="2053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Filter &amp; mutate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0683424" y="2963273"/>
            <a:ext cx="670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Plot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6069494" y="946870"/>
            <a:ext cx="5870713" cy="12072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feld 17"/>
          <p:cNvSpPr txBox="1"/>
          <p:nvPr/>
        </p:nvSpPr>
        <p:spPr>
          <a:xfrm>
            <a:off x="9026388" y="48153"/>
            <a:ext cx="1037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2C7FB8"/>
                </a:solidFill>
                <a:latin typeface="+mj-lt"/>
                <a:ea typeface="+mj-ea"/>
                <a:cs typeface="+mj-cs"/>
              </a:rPr>
              <a:t>Gather</a:t>
            </a:r>
            <a:endParaRPr lang="en-US" sz="2400" dirty="0">
              <a:solidFill>
                <a:srgbClr val="2C7FB8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918226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 for next week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 through the workbook line by line, observe how the data frames change with each operation</a:t>
            </a:r>
          </a:p>
          <a:p>
            <a:endParaRPr lang="en-US" dirty="0"/>
          </a:p>
          <a:p>
            <a:r>
              <a:rPr lang="en-US" dirty="0" smtClean="0"/>
              <a:t>Try doing a different join (</a:t>
            </a:r>
            <a:r>
              <a:rPr lang="en-US" dirty="0" err="1" smtClean="0"/>
              <a:t>right_join</a:t>
            </a:r>
            <a:r>
              <a:rPr lang="en-US" dirty="0" smtClean="0"/>
              <a:t>, </a:t>
            </a:r>
            <a:r>
              <a:rPr lang="en-US" dirty="0" err="1" smtClean="0"/>
              <a:t>full_join</a:t>
            </a:r>
            <a:r>
              <a:rPr lang="en-US" dirty="0" smtClean="0"/>
              <a:t>). What happens?</a:t>
            </a:r>
          </a:p>
          <a:p>
            <a:r>
              <a:rPr lang="en-US" dirty="0" smtClean="0"/>
              <a:t>Can you re-shape the dataset back to a wide format?</a:t>
            </a:r>
          </a:p>
          <a:p>
            <a:r>
              <a:rPr lang="en-US" dirty="0" smtClean="0"/>
              <a:t>Can you sum together columns to calculate total GHG emissions?</a:t>
            </a:r>
          </a:p>
          <a:p>
            <a:r>
              <a:rPr lang="en-US" dirty="0" smtClean="0"/>
              <a:t>Can you change the area plot to a bar plot?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646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R is free &amp; you can download it and get started easily</a:t>
            </a:r>
          </a:p>
          <a:p>
            <a:pPr lvl="1"/>
            <a:endParaRPr lang="en-US" sz="1800" dirty="0" smtClean="0"/>
          </a:p>
          <a:p>
            <a:r>
              <a:rPr lang="en-US" sz="2000" dirty="0" smtClean="0"/>
              <a:t>It has a large development and support community</a:t>
            </a:r>
          </a:p>
          <a:p>
            <a:pPr lvl="1"/>
            <a:r>
              <a:rPr lang="en-US" sz="1800" dirty="0"/>
              <a:t>I</a:t>
            </a:r>
            <a:r>
              <a:rPr lang="en-US" sz="1800" dirty="0" smtClean="0"/>
              <a:t>f you get stuck, google usually helps</a:t>
            </a:r>
          </a:p>
          <a:p>
            <a:pPr lvl="1"/>
            <a:r>
              <a:rPr lang="en-US" sz="1800" dirty="0" smtClean="0"/>
              <a:t>You will also need to get used to looking up syntax (use the “help” window in </a:t>
            </a:r>
            <a:r>
              <a:rPr lang="en-US" sz="1800" dirty="0" err="1" smtClean="0"/>
              <a:t>Rstudio</a:t>
            </a:r>
            <a:r>
              <a:rPr lang="en-US" sz="1800" dirty="0" smtClean="0"/>
              <a:t>)</a:t>
            </a:r>
          </a:p>
          <a:p>
            <a:pPr lvl="1"/>
            <a:endParaRPr lang="en-US" sz="1800" dirty="0" smtClean="0"/>
          </a:p>
          <a:p>
            <a:r>
              <a:rPr lang="en-US" sz="2000" dirty="0" smtClean="0"/>
              <a:t>We will use </a:t>
            </a:r>
            <a:r>
              <a:rPr lang="en-US" sz="2000" dirty="0" err="1" smtClean="0"/>
              <a:t>tidyverse</a:t>
            </a:r>
            <a:r>
              <a:rPr lang="en-US" sz="2000" dirty="0" smtClean="0"/>
              <a:t> – a set of packages that help to manipulate and plot data</a:t>
            </a:r>
          </a:p>
          <a:p>
            <a:pPr lvl="1"/>
            <a:r>
              <a:rPr lang="en-US" sz="1800" dirty="0" smtClean="0"/>
              <a:t>There are hundreds of </a:t>
            </a:r>
            <a:r>
              <a:rPr lang="en-US" sz="1800" dirty="0" err="1" smtClean="0"/>
              <a:t>tidyverse</a:t>
            </a:r>
            <a:r>
              <a:rPr lang="en-US" sz="1800" dirty="0" smtClean="0"/>
              <a:t> guides and videos online</a:t>
            </a:r>
          </a:p>
          <a:p>
            <a:endParaRPr lang="en-US" sz="2000" dirty="0" smtClean="0"/>
          </a:p>
          <a:p>
            <a:r>
              <a:rPr lang="en-US" sz="2000" dirty="0" smtClean="0"/>
              <a:t>We will use </a:t>
            </a:r>
            <a:r>
              <a:rPr lang="en-US" sz="2000" dirty="0" err="1" smtClean="0"/>
              <a:t>Rmarkdown</a:t>
            </a:r>
            <a:r>
              <a:rPr lang="en-US" sz="2000" dirty="0" smtClean="0"/>
              <a:t> workbooks to organize the workflow</a:t>
            </a:r>
            <a:endParaRPr lang="en-US" sz="2000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939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do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https://www.r-project.org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Install R </a:t>
            </a:r>
            <a:r>
              <a:rPr lang="en-US" dirty="0"/>
              <a:t>studio: </a:t>
            </a:r>
            <a:r>
              <a:rPr lang="en-US" dirty="0">
                <a:hlinkClick r:id="rId3"/>
              </a:rPr>
              <a:t>https://www.rstudio.com/products/rstudio/download/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Download the R project I started: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github.com/lambwf/Data-perspectives-on-global-greenhouse-gas-emissions-course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Run “</a:t>
            </a:r>
            <a:r>
              <a:rPr lang="en-US" dirty="0" err="1" smtClean="0"/>
              <a:t>packages.R</a:t>
            </a:r>
            <a:r>
              <a:rPr lang="en-US" dirty="0" smtClean="0"/>
              <a:t>” to install </a:t>
            </a:r>
            <a:r>
              <a:rPr lang="en-US" dirty="0" err="1" smtClean="0"/>
              <a:t>tidyverse</a:t>
            </a:r>
            <a:r>
              <a:rPr lang="en-US" dirty="0" smtClean="0"/>
              <a:t> and other packages we need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04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 data pipeline looks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195462"/>
            <a:ext cx="5072270" cy="52814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tidyverse</a:t>
            </a:r>
            <a:r>
              <a:rPr lang="en-GB" sz="1300" dirty="0" smtClean="0"/>
              <a:t>)</a:t>
            </a:r>
            <a:endParaRPr lang="en-GB" sz="1300" dirty="0"/>
          </a:p>
          <a:p>
            <a:pPr marL="0" indent="0">
              <a:buNone/>
            </a:pPr>
            <a:r>
              <a:rPr lang="en-GB" sz="1300" dirty="0" smtClean="0"/>
              <a:t>library(</a:t>
            </a:r>
            <a:r>
              <a:rPr lang="en-GB" sz="1300" dirty="0" err="1" smtClean="0"/>
              <a:t>readxl</a:t>
            </a:r>
            <a:r>
              <a:rPr lang="en-GB" sz="1300" dirty="0" smtClean="0"/>
              <a:t>)</a:t>
            </a:r>
            <a:endParaRPr lang="en-GB" sz="1300" dirty="0" smtClean="0"/>
          </a:p>
          <a:p>
            <a:pPr marL="0" indent="0">
              <a:buNone/>
            </a:pPr>
            <a:r>
              <a:rPr lang="en-US" sz="1300" dirty="0" err="1" smtClean="0"/>
              <a:t>data_ghg</a:t>
            </a:r>
            <a:r>
              <a:rPr lang="en-US" sz="1300" dirty="0" smtClean="0"/>
              <a:t> </a:t>
            </a:r>
            <a:r>
              <a:rPr lang="en-US" sz="1300" dirty="0"/>
              <a:t>&lt;- </a:t>
            </a:r>
            <a:r>
              <a:rPr lang="en-US" sz="1300" dirty="0" err="1" smtClean="0"/>
              <a:t>read_excel</a:t>
            </a:r>
            <a:r>
              <a:rPr lang="en-US" sz="1300" dirty="0" smtClean="0"/>
              <a:t>(</a:t>
            </a:r>
            <a:r>
              <a:rPr lang="en-US" sz="1300" dirty="0" smtClean="0"/>
              <a:t>'Data/essd_ghg_data_gwp100.xlsx</a:t>
            </a:r>
            <a:r>
              <a:rPr lang="en-US" sz="1300" dirty="0"/>
              <a:t>', sheet = 3)</a:t>
            </a:r>
          </a:p>
          <a:p>
            <a:pPr marL="0" indent="0">
              <a:buNone/>
            </a:pPr>
            <a:r>
              <a:rPr lang="en-US" sz="1300" dirty="0" err="1"/>
              <a:t>data_lulucf</a:t>
            </a:r>
            <a:r>
              <a:rPr lang="en-US" sz="1300" dirty="0"/>
              <a:t> &lt;- </a:t>
            </a:r>
            <a:r>
              <a:rPr lang="en-US" sz="1300" dirty="0" err="1"/>
              <a:t>read_excel</a:t>
            </a:r>
            <a:r>
              <a:rPr lang="en-US" sz="1300" dirty="0"/>
              <a:t>(</a:t>
            </a:r>
            <a:r>
              <a:rPr lang="en-US" sz="1300" dirty="0" smtClean="0"/>
              <a:t>'Data/essd_lulucf_data.xlsx</a:t>
            </a:r>
            <a:r>
              <a:rPr lang="en-US" sz="1300" dirty="0"/>
              <a:t>', sheet = 2</a:t>
            </a:r>
            <a:r>
              <a:rPr lang="en-US" sz="1300" dirty="0" smtClean="0"/>
              <a:t>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plot_data_gases</a:t>
            </a:r>
            <a:r>
              <a:rPr lang="en-US" sz="1300" dirty="0"/>
              <a:t> &lt;- </a:t>
            </a:r>
            <a:r>
              <a:rPr lang="en-US" sz="1300" dirty="0" err="1"/>
              <a:t>data_ghg</a:t>
            </a:r>
            <a:r>
              <a:rPr lang="en-US" sz="1300" dirty="0"/>
              <a:t>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</a:t>
            </a:r>
            <a:r>
              <a:rPr lang="en-US" sz="1300" dirty="0" smtClean="0"/>
              <a:t>%&gt;%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(CO2=sum(CO2,na.rm=TRUE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CH4=sum(CH4,na.rm=TRUE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N2O=sum(N2O,na.rm=TRUE</a:t>
            </a:r>
            <a:r>
              <a:rPr lang="en-US" sz="1300" dirty="0" smtClean="0"/>
              <a:t>),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          </a:t>
            </a:r>
            <a:r>
              <a:rPr lang="en-US" sz="1300" dirty="0" err="1"/>
              <a:t>Fgas</a:t>
            </a:r>
            <a:r>
              <a:rPr lang="en-US" sz="1300" dirty="0"/>
              <a:t>=sum(Fgas,na.rm=TRUE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sz="1300" dirty="0" err="1"/>
              <a:t>plot_data_lulucf</a:t>
            </a:r>
            <a:r>
              <a:rPr lang="en-US" sz="1300" dirty="0"/>
              <a:t> &lt;- </a:t>
            </a:r>
            <a:r>
              <a:rPr lang="en-US" sz="1300" dirty="0" err="1"/>
              <a:t>data_lulucf</a:t>
            </a:r>
            <a:r>
              <a:rPr lang="en-US" sz="1300" dirty="0"/>
              <a:t>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group_by</a:t>
            </a:r>
            <a:r>
              <a:rPr lang="en-US" sz="1300" dirty="0"/>
              <a:t>(year) %&gt;% 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summarise</a:t>
            </a:r>
            <a:r>
              <a:rPr lang="en-US" sz="1300" dirty="0"/>
              <a:t>(CO2_LULUCF=sum(mean,na.rm=TRUE</a:t>
            </a:r>
            <a:r>
              <a:rPr lang="en-US" sz="1300" dirty="0" smtClean="0"/>
              <a:t>))</a:t>
            </a:r>
          </a:p>
          <a:p>
            <a:pPr marL="0" indent="0">
              <a:buNone/>
            </a:pPr>
            <a:endParaRPr lang="en-US" sz="1300" dirty="0" smtClean="0"/>
          </a:p>
          <a:p>
            <a:pPr marL="0" indent="0">
              <a:buNone/>
            </a:pPr>
            <a:r>
              <a:rPr lang="en-US" sz="1300" dirty="0" err="1" smtClean="0"/>
              <a:t>plot_data_gases</a:t>
            </a:r>
            <a:r>
              <a:rPr lang="en-US" sz="1300" dirty="0" smtClean="0"/>
              <a:t> </a:t>
            </a:r>
            <a:r>
              <a:rPr lang="en-US" sz="1300" dirty="0"/>
              <a:t>&lt;- </a:t>
            </a:r>
            <a:r>
              <a:rPr lang="en-US" sz="1300" dirty="0" err="1"/>
              <a:t>left_join</a:t>
            </a:r>
            <a:r>
              <a:rPr lang="en-US" sz="1300" dirty="0"/>
              <a:t>(</a:t>
            </a:r>
            <a:r>
              <a:rPr lang="en-US" sz="1300" dirty="0" err="1"/>
              <a:t>plot_data_gases,plot_data_lulucf,by</a:t>
            </a:r>
            <a:r>
              <a:rPr lang="en-US" sz="1300" dirty="0"/>
              <a:t>="year")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937" y="4610530"/>
            <a:ext cx="3503623" cy="2162236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>
          <a:xfrm>
            <a:off x="6112567" y="265043"/>
            <a:ext cx="5827642" cy="467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300" dirty="0" err="1"/>
              <a:t>plot_data_gases</a:t>
            </a:r>
            <a:r>
              <a:rPr lang="en-GB" sz="1300" dirty="0"/>
              <a:t> &lt;- gather(</a:t>
            </a:r>
            <a:r>
              <a:rPr lang="en-GB" sz="1300" dirty="0" err="1"/>
              <a:t>plot_data_gases,key</a:t>
            </a:r>
            <a:r>
              <a:rPr lang="en-GB" sz="1300" dirty="0"/>
              <a:t>="</a:t>
            </a:r>
            <a:r>
              <a:rPr lang="en-GB" sz="1300" dirty="0" err="1"/>
              <a:t>gas",value</a:t>
            </a:r>
            <a:r>
              <a:rPr lang="en-GB" sz="1300" dirty="0"/>
              <a:t>="total_GHG_emissions",CO2:CO2_LULUCF)</a:t>
            </a:r>
          </a:p>
          <a:p>
            <a:pPr marL="0" indent="0">
              <a:buNone/>
            </a:pPr>
            <a:endParaRPr lang="en-GB" sz="1300" dirty="0" smtClean="0"/>
          </a:p>
          <a:p>
            <a:pPr marL="0" indent="0">
              <a:buNone/>
            </a:pPr>
            <a:r>
              <a:rPr lang="en-GB" sz="1300" dirty="0" err="1" smtClean="0"/>
              <a:t>plot_data_gases</a:t>
            </a:r>
            <a:r>
              <a:rPr lang="en-GB" sz="1300" dirty="0" smtClean="0"/>
              <a:t> </a:t>
            </a:r>
            <a:r>
              <a:rPr lang="en-GB" sz="1300" dirty="0"/>
              <a:t>&lt;- </a:t>
            </a:r>
            <a:r>
              <a:rPr lang="en-GB" sz="1300" dirty="0" err="1"/>
              <a:t>plot_data_gases</a:t>
            </a:r>
            <a:r>
              <a:rPr lang="en-GB" sz="1300" dirty="0"/>
              <a:t> %&gt;% </a:t>
            </a:r>
          </a:p>
          <a:p>
            <a:pPr marL="0" indent="0">
              <a:buNone/>
            </a:pPr>
            <a:r>
              <a:rPr lang="en-GB" sz="1300" dirty="0"/>
              <a:t>  filter(year!=2020) </a:t>
            </a:r>
            <a:r>
              <a:rPr lang="en-GB" sz="1300" dirty="0" smtClean="0"/>
              <a:t>%&gt;%</a:t>
            </a:r>
            <a:endParaRPr lang="en-GB" sz="1300" dirty="0"/>
          </a:p>
          <a:p>
            <a:pPr marL="0" indent="0">
              <a:buNone/>
            </a:pPr>
            <a:r>
              <a:rPr lang="en-GB" sz="1300" dirty="0"/>
              <a:t>  </a:t>
            </a:r>
            <a:r>
              <a:rPr lang="en-GB" sz="1300" dirty="0" smtClean="0"/>
              <a:t>mutate(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=</a:t>
            </a:r>
            <a:r>
              <a:rPr lang="en-GB" sz="1300" dirty="0" err="1" smtClean="0"/>
              <a:t>total_GHG_emissions</a:t>
            </a:r>
            <a:r>
              <a:rPr lang="en-GB" sz="1300" dirty="0" smtClean="0"/>
              <a:t>/1e9))</a:t>
            </a:r>
          </a:p>
          <a:p>
            <a:pPr marL="0" indent="0">
              <a:buNone/>
            </a:pPr>
            <a:endParaRPr lang="en-GB" sz="1300" dirty="0"/>
          </a:p>
          <a:p>
            <a:pPr marL="0" indent="0">
              <a:buNone/>
            </a:pPr>
            <a:r>
              <a:rPr lang="en-US" sz="1300" dirty="0" err="1"/>
              <a:t>ggplot</a:t>
            </a:r>
            <a:r>
              <a:rPr lang="en-US" sz="1300" dirty="0"/>
              <a:t>(</a:t>
            </a:r>
            <a:r>
              <a:rPr lang="en-US" sz="1300" dirty="0" err="1"/>
              <a:t>plot_data_gases,aes</a:t>
            </a:r>
            <a:r>
              <a:rPr lang="en-US" sz="1300" dirty="0"/>
              <a:t>(x=</a:t>
            </a:r>
            <a:r>
              <a:rPr lang="en-US" sz="1300" dirty="0" err="1"/>
              <a:t>year,y</a:t>
            </a:r>
            <a:r>
              <a:rPr lang="en-US" sz="1300" dirty="0"/>
              <a:t>=</a:t>
            </a:r>
            <a:r>
              <a:rPr lang="en-US" sz="1300" dirty="0" err="1"/>
              <a:t>total_GHG_emissions,fill</a:t>
            </a:r>
            <a:r>
              <a:rPr lang="en-US" sz="1300" dirty="0"/>
              <a:t>=gas)) +</a:t>
            </a:r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geom_area</a:t>
            </a:r>
            <a:r>
              <a:rPr lang="en-US" sz="1300" dirty="0"/>
              <a:t>(color="#636363")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 smtClean="0"/>
              <a:t>ylab</a:t>
            </a:r>
            <a:r>
              <a:rPr lang="en-US" sz="1300" dirty="0"/>
              <a:t>("Total GHG emissions (GtCO2eq)") </a:t>
            </a:r>
            <a:r>
              <a:rPr lang="en-US" sz="1300" dirty="0" smtClean="0"/>
              <a:t>+</a:t>
            </a:r>
          </a:p>
          <a:p>
            <a:pPr marL="0" indent="0">
              <a:buNone/>
            </a:pPr>
            <a:r>
              <a:rPr lang="en-US" sz="1300" dirty="0" smtClean="0"/>
              <a:t>  </a:t>
            </a:r>
            <a:r>
              <a:rPr lang="en-US" sz="1300" dirty="0" err="1"/>
              <a:t>theme_bw</a:t>
            </a:r>
            <a:r>
              <a:rPr lang="en-US" sz="1300" dirty="0"/>
              <a:t>()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scale_fill_brewer</a:t>
            </a:r>
            <a:r>
              <a:rPr lang="en-US" sz="1300" dirty="0"/>
              <a:t>(palette="Set2")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theme(</a:t>
            </a:r>
            <a:r>
              <a:rPr lang="en-US" sz="1300" dirty="0" err="1"/>
              <a:t>axis.title.x</a:t>
            </a:r>
            <a:r>
              <a:rPr lang="en-US" sz="1300" dirty="0"/>
              <a:t> = </a:t>
            </a:r>
            <a:r>
              <a:rPr lang="en-US" sz="1300" dirty="0" err="1"/>
              <a:t>element_blank</a:t>
            </a:r>
            <a:r>
              <a:rPr lang="en-US" sz="1300" dirty="0"/>
              <a:t>()) </a:t>
            </a:r>
            <a:r>
              <a:rPr lang="en-US" sz="1300" dirty="0" smtClean="0"/>
              <a:t>+</a:t>
            </a:r>
            <a:endParaRPr lang="en-US" sz="1300" dirty="0"/>
          </a:p>
          <a:p>
            <a:pPr marL="0" indent="0">
              <a:buNone/>
            </a:pPr>
            <a:r>
              <a:rPr lang="en-US" sz="1300" dirty="0"/>
              <a:t>  </a:t>
            </a:r>
            <a:r>
              <a:rPr lang="en-US" sz="1300" dirty="0" err="1"/>
              <a:t>ggtitle</a:t>
            </a:r>
            <a:r>
              <a:rPr lang="en-US" sz="1300" dirty="0"/>
              <a:t>("Total anthropogenic GHG emissions continue to grow")</a:t>
            </a:r>
          </a:p>
        </p:txBody>
      </p:sp>
    </p:spTree>
    <p:extLst>
      <p:ext uri="{BB962C8B-B14F-4D97-AF65-F5344CB8AC3E}">
        <p14:creationId xmlns:p14="http://schemas.microsoft.com/office/powerpoint/2010/main" val="1378936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coding concepts in R </a:t>
            </a:r>
            <a:r>
              <a:rPr lang="en-US" dirty="0" err="1" smtClean="0"/>
              <a:t>Tidyverse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frames</a:t>
            </a:r>
          </a:p>
          <a:p>
            <a:r>
              <a:rPr lang="en-US" dirty="0" smtClean="0"/>
              <a:t>Functions</a:t>
            </a:r>
          </a:p>
          <a:p>
            <a:r>
              <a:rPr lang="en-US" dirty="0" smtClean="0"/>
              <a:t>Libraries</a:t>
            </a:r>
          </a:p>
          <a:p>
            <a:r>
              <a:rPr lang="en-US" dirty="0" smtClean="0"/>
              <a:t>Piping</a:t>
            </a:r>
          </a:p>
          <a:p>
            <a:r>
              <a:rPr lang="en-US" dirty="0" smtClean="0"/>
              <a:t>Grouping</a:t>
            </a:r>
          </a:p>
          <a:p>
            <a:r>
              <a:rPr lang="en-US" dirty="0" smtClean="0"/>
              <a:t>Joining</a:t>
            </a:r>
          </a:p>
          <a:p>
            <a:r>
              <a:rPr lang="en-US" dirty="0" smtClean="0"/>
              <a:t>Reshaping</a:t>
            </a:r>
          </a:p>
          <a:p>
            <a:r>
              <a:rPr lang="en-US" dirty="0" smtClean="0"/>
              <a:t>Mutating</a:t>
            </a:r>
          </a:p>
          <a:p>
            <a:r>
              <a:rPr lang="en-US" dirty="0" smtClean="0"/>
              <a:t>Filtering</a:t>
            </a:r>
          </a:p>
          <a:p>
            <a:r>
              <a:rPr lang="en-US" dirty="0" smtClean="0"/>
              <a:t>Plotting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34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frames </a:t>
            </a:r>
            <a:r>
              <a:rPr lang="en-US" dirty="0"/>
              <a:t>I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basic data format in R, much like a spreadsheet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You can click on data frames in the environment window to open them and see what is going on</a:t>
            </a:r>
          </a:p>
          <a:p>
            <a:pPr lvl="1"/>
            <a:r>
              <a:rPr lang="en-US" dirty="0" smtClean="0"/>
              <a:t>Do this often!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8525" t="8574" r="-316" b="59607"/>
          <a:stretch/>
        </p:blipFill>
        <p:spPr>
          <a:xfrm>
            <a:off x="1008821" y="1713456"/>
            <a:ext cx="10174357" cy="1983901"/>
          </a:xfrm>
          <a:prstGeom prst="rect">
            <a:avLst/>
          </a:prstGeom>
        </p:spPr>
      </p:pic>
      <p:sp>
        <p:nvSpPr>
          <p:cNvPr id="7" name="Ellipse 6"/>
          <p:cNvSpPr/>
          <p:nvPr/>
        </p:nvSpPr>
        <p:spPr>
          <a:xfrm>
            <a:off x="5632174" y="2372139"/>
            <a:ext cx="3498574" cy="41081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Gerade Verbindung mit Pfeil 8"/>
          <p:cNvCxnSpPr/>
          <p:nvPr/>
        </p:nvCxnSpPr>
        <p:spPr>
          <a:xfrm flipV="1">
            <a:off x="3472070" y="2756452"/>
            <a:ext cx="2822713" cy="155050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2999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frames II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Each column of data has a given format</a:t>
            </a:r>
          </a:p>
          <a:p>
            <a:pPr lvl="1"/>
            <a:r>
              <a:rPr lang="en-US" dirty="0" smtClean="0"/>
              <a:t>We will mostly use “numerical” and “factor” formats</a:t>
            </a:r>
          </a:p>
          <a:p>
            <a:pPr lvl="1"/>
            <a:endParaRPr lang="en-US" dirty="0"/>
          </a:p>
          <a:p>
            <a:r>
              <a:rPr lang="en-US" dirty="0" smtClean="0"/>
              <a:t>When working with data, there is an important difference between 0 values and NA</a:t>
            </a:r>
          </a:p>
          <a:p>
            <a:pPr lvl="1"/>
            <a:r>
              <a:rPr lang="en-US" dirty="0" smtClean="0"/>
              <a:t>0 means nothing of something</a:t>
            </a:r>
          </a:p>
          <a:p>
            <a:pPr lvl="1"/>
            <a:r>
              <a:rPr lang="en-US" dirty="0" smtClean="0"/>
              <a:t>NA means this observation is missing</a:t>
            </a:r>
          </a:p>
          <a:p>
            <a:pPr lvl="1"/>
            <a:r>
              <a:rPr lang="en-US" dirty="0" smtClean="0"/>
              <a:t>Many databases online have strange or ambiguous NA designations (“-”)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If you sum up a column of observations with NAs, you will get NA. Use “na.rm=TRUE” to avoid this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10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Coding is mostly applying a sequence of functions to manipulate and transform your data</a:t>
            </a:r>
          </a:p>
          <a:p>
            <a:r>
              <a:rPr lang="en-US" dirty="0" smtClean="0"/>
              <a:t>Today we are using: read.xlsx(), </a:t>
            </a:r>
            <a:r>
              <a:rPr lang="en-US" dirty="0" err="1" smtClean="0"/>
              <a:t>group_by</a:t>
            </a:r>
            <a:r>
              <a:rPr lang="en-US" dirty="0" smtClean="0"/>
              <a:t>(), </a:t>
            </a:r>
            <a:r>
              <a:rPr lang="en-US" dirty="0" err="1" smtClean="0"/>
              <a:t>summarise</a:t>
            </a:r>
            <a:r>
              <a:rPr lang="en-US" dirty="0" smtClean="0"/>
              <a:t>(), sum(), </a:t>
            </a:r>
            <a:r>
              <a:rPr lang="en-US" dirty="0" err="1" smtClean="0"/>
              <a:t>left_join</a:t>
            </a:r>
            <a:r>
              <a:rPr lang="en-US" dirty="0" smtClean="0"/>
              <a:t>(), gather(), </a:t>
            </a:r>
            <a:r>
              <a:rPr lang="en-US" dirty="0" err="1" smtClean="0"/>
              <a:t>ggplot</a:t>
            </a:r>
            <a:r>
              <a:rPr lang="en-US" dirty="0" smtClean="0"/>
              <a:t>(), </a:t>
            </a:r>
            <a:r>
              <a:rPr lang="en-US" dirty="0" err="1" smtClean="0"/>
              <a:t>geom_area</a:t>
            </a:r>
            <a:r>
              <a:rPr lang="en-US" dirty="0" smtClean="0"/>
              <a:t>()</a:t>
            </a:r>
          </a:p>
          <a:p>
            <a:r>
              <a:rPr lang="en-US" dirty="0" smtClean="0"/>
              <a:t>Functions have a syntax: you have to give them information in a certain order, or explicitly tell them what you are giving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1600" dirty="0" err="1"/>
              <a:t>data_ghg</a:t>
            </a:r>
            <a:r>
              <a:rPr lang="en-US" sz="1600" dirty="0"/>
              <a:t> &lt;- </a:t>
            </a:r>
            <a:r>
              <a:rPr lang="en-US" sz="1600" dirty="0" err="1"/>
              <a:t>read_excel</a:t>
            </a:r>
            <a:r>
              <a:rPr lang="en-US" sz="1600" dirty="0"/>
              <a:t>(</a:t>
            </a:r>
            <a:r>
              <a:rPr lang="en-US" sz="1600" dirty="0" smtClean="0">
                <a:solidFill>
                  <a:srgbClr val="00B050"/>
                </a:solidFill>
              </a:rPr>
              <a:t>'Data/essd_ghg_data_gwp100.xlsx'</a:t>
            </a:r>
            <a:r>
              <a:rPr lang="en-US" sz="1600" dirty="0" smtClean="0"/>
              <a:t>,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</a:rPr>
              <a:t>sheet=3</a:t>
            </a:r>
            <a:r>
              <a:rPr lang="en-US" sz="1600" dirty="0" smtClean="0"/>
              <a:t>)</a:t>
            </a:r>
          </a:p>
          <a:p>
            <a:endParaRPr lang="en-US" sz="1600" dirty="0"/>
          </a:p>
        </p:txBody>
      </p:sp>
      <p:sp>
        <p:nvSpPr>
          <p:cNvPr id="4" name="Inhaltsplatzhalt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838200" y="3604591"/>
            <a:ext cx="5840896" cy="2380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 smtClean="0">
              <a:solidFill>
                <a:srgbClr val="00B050"/>
              </a:solidFill>
            </a:endParaRPr>
          </a:p>
          <a:p>
            <a:r>
              <a:rPr lang="en-US" sz="2000" dirty="0" smtClean="0">
                <a:solidFill>
                  <a:srgbClr val="00B050"/>
                </a:solidFill>
              </a:rPr>
              <a:t>the </a:t>
            </a:r>
            <a:r>
              <a:rPr lang="en-US" sz="2000" dirty="0" smtClean="0">
                <a:solidFill>
                  <a:srgbClr val="00B050"/>
                </a:solidFill>
              </a:rPr>
              <a:t>path the </a:t>
            </a:r>
            <a:r>
              <a:rPr lang="en-US" sz="2000" dirty="0" err="1" smtClean="0">
                <a:solidFill>
                  <a:srgbClr val="00B050"/>
                </a:solidFill>
              </a:rPr>
              <a:t>the</a:t>
            </a:r>
            <a:r>
              <a:rPr lang="en-US" sz="2000" dirty="0" smtClean="0">
                <a:solidFill>
                  <a:srgbClr val="00B050"/>
                </a:solidFill>
              </a:rPr>
              <a:t> </a:t>
            </a:r>
            <a:r>
              <a:rPr lang="en-US" sz="2000" dirty="0" smtClean="0">
                <a:solidFill>
                  <a:srgbClr val="00B050"/>
                </a:solidFill>
              </a:rPr>
              <a:t>file</a:t>
            </a:r>
            <a:r>
              <a:rPr lang="en-US" sz="2000" dirty="0" smtClean="0"/>
              <a:t> </a:t>
            </a:r>
            <a:r>
              <a:rPr lang="en-US" sz="2000" dirty="0" smtClean="0"/>
              <a:t>and the </a:t>
            </a:r>
            <a:r>
              <a:rPr lang="en-US" sz="2000" dirty="0" smtClean="0">
                <a:solidFill>
                  <a:srgbClr val="0070C0"/>
                </a:solidFill>
              </a:rPr>
              <a:t>sheet</a:t>
            </a:r>
            <a:r>
              <a:rPr lang="en-US" sz="2000" dirty="0" smtClean="0"/>
              <a:t> that should be read</a:t>
            </a:r>
          </a:p>
          <a:p>
            <a:r>
              <a:rPr lang="en-US" sz="2000" dirty="0" smtClean="0"/>
              <a:t>You can look up the syntax in the help window -&gt;</a:t>
            </a:r>
          </a:p>
          <a:p>
            <a:r>
              <a:rPr lang="en-US" sz="2000" dirty="0" smtClean="0"/>
              <a:t>Or by typing ?</a:t>
            </a:r>
            <a:r>
              <a:rPr lang="en-US" sz="2000" dirty="0" err="1" smtClean="0"/>
              <a:t>function_name</a:t>
            </a:r>
            <a:r>
              <a:rPr lang="en-US" sz="2000" dirty="0" smtClean="0"/>
              <a:t>() in the command line</a:t>
            </a:r>
            <a:endParaRPr lang="en-US" sz="200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l="66621" t="40680" r="996"/>
          <a:stretch/>
        </p:blipFill>
        <p:spPr>
          <a:xfrm>
            <a:off x="7440381" y="2845217"/>
            <a:ext cx="3152133" cy="324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722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1552</Words>
  <Application>Microsoft Office PowerPoint</Application>
  <PresentationFormat>Breitbild</PresentationFormat>
  <Paragraphs>274</Paragraphs>
  <Slides>23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</vt:lpstr>
      <vt:lpstr>Emissions data &amp; coding in R</vt:lpstr>
      <vt:lpstr>Why do it?</vt:lpstr>
      <vt:lpstr>Introduction</vt:lpstr>
      <vt:lpstr>To do</vt:lpstr>
      <vt:lpstr>How a data pipeline looks</vt:lpstr>
      <vt:lpstr>Key coding concepts in R Tidyverse</vt:lpstr>
      <vt:lpstr>Data frames I</vt:lpstr>
      <vt:lpstr>Data frames II</vt:lpstr>
      <vt:lpstr>Functions</vt:lpstr>
      <vt:lpstr>Libraries</vt:lpstr>
      <vt:lpstr>Piping</vt:lpstr>
      <vt:lpstr>Grouping</vt:lpstr>
      <vt:lpstr>Joining I</vt:lpstr>
      <vt:lpstr>Joining II</vt:lpstr>
      <vt:lpstr>Reshaping I</vt:lpstr>
      <vt:lpstr>Reshaping II</vt:lpstr>
      <vt:lpstr>Mutating</vt:lpstr>
      <vt:lpstr>Filtering</vt:lpstr>
      <vt:lpstr>Plotting I</vt:lpstr>
      <vt:lpstr>Plotting II</vt:lpstr>
      <vt:lpstr>Plotting III</vt:lpstr>
      <vt:lpstr>How a data pipeline looks</vt:lpstr>
      <vt:lpstr>Tasks for 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William Lamb</dc:creator>
  <cp:lastModifiedBy>William Lamb</cp:lastModifiedBy>
  <cp:revision>114</cp:revision>
  <dcterms:created xsi:type="dcterms:W3CDTF">2022-08-24T12:57:17Z</dcterms:created>
  <dcterms:modified xsi:type="dcterms:W3CDTF">2022-09-13T19:22:01Z</dcterms:modified>
</cp:coreProperties>
</file>

<file path=docProps/thumbnail.jpeg>
</file>